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7"/>
  </p:notesMasterIdLst>
  <p:sldIdLst>
    <p:sldId id="301" r:id="rId2"/>
    <p:sldId id="265" r:id="rId3"/>
    <p:sldId id="417" r:id="rId4"/>
    <p:sldId id="438" r:id="rId5"/>
    <p:sldId id="439" r:id="rId6"/>
    <p:sldId id="496" r:id="rId7"/>
    <p:sldId id="495" r:id="rId8"/>
    <p:sldId id="440" r:id="rId9"/>
    <p:sldId id="441" r:id="rId10"/>
    <p:sldId id="442" r:id="rId11"/>
    <p:sldId id="445" r:id="rId12"/>
    <p:sldId id="446" r:id="rId13"/>
    <p:sldId id="497" r:id="rId14"/>
    <p:sldId id="443" r:id="rId15"/>
    <p:sldId id="498" r:id="rId16"/>
    <p:sldId id="447" r:id="rId17"/>
    <p:sldId id="499" r:id="rId18"/>
    <p:sldId id="455" r:id="rId19"/>
    <p:sldId id="500" r:id="rId20"/>
    <p:sldId id="456" r:id="rId21"/>
    <p:sldId id="501" r:id="rId22"/>
    <p:sldId id="502" r:id="rId23"/>
    <p:sldId id="444" r:id="rId24"/>
    <p:sldId id="448" r:id="rId25"/>
    <p:sldId id="503" r:id="rId26"/>
    <p:sldId id="437" r:id="rId27"/>
    <p:sldId id="451" r:id="rId28"/>
    <p:sldId id="452" r:id="rId29"/>
    <p:sldId id="453" r:id="rId30"/>
    <p:sldId id="457" r:id="rId31"/>
    <p:sldId id="459" r:id="rId32"/>
    <p:sldId id="458" r:id="rId33"/>
    <p:sldId id="460" r:id="rId34"/>
    <p:sldId id="461" r:id="rId35"/>
    <p:sldId id="504" r:id="rId36"/>
    <p:sldId id="428" r:id="rId37"/>
    <p:sldId id="462" r:id="rId38"/>
    <p:sldId id="463" r:id="rId39"/>
    <p:sldId id="464" r:id="rId40"/>
    <p:sldId id="465" r:id="rId41"/>
    <p:sldId id="466" r:id="rId42"/>
    <p:sldId id="467" r:id="rId43"/>
    <p:sldId id="505" r:id="rId44"/>
    <p:sldId id="468" r:id="rId45"/>
    <p:sldId id="469" r:id="rId46"/>
    <p:sldId id="470" r:id="rId47"/>
    <p:sldId id="471" r:id="rId48"/>
    <p:sldId id="472" r:id="rId49"/>
    <p:sldId id="506" r:id="rId50"/>
    <p:sldId id="473" r:id="rId51"/>
    <p:sldId id="474" r:id="rId52"/>
    <p:sldId id="475" r:id="rId53"/>
    <p:sldId id="507" r:id="rId54"/>
    <p:sldId id="476" r:id="rId55"/>
    <p:sldId id="477" r:id="rId56"/>
    <p:sldId id="478" r:id="rId57"/>
    <p:sldId id="508" r:id="rId58"/>
    <p:sldId id="479" r:id="rId59"/>
    <p:sldId id="480" r:id="rId60"/>
    <p:sldId id="481" r:id="rId61"/>
    <p:sldId id="482" r:id="rId62"/>
    <p:sldId id="483" r:id="rId63"/>
    <p:sldId id="509" r:id="rId64"/>
    <p:sldId id="484" r:id="rId65"/>
    <p:sldId id="485" r:id="rId66"/>
    <p:sldId id="486" r:id="rId67"/>
    <p:sldId id="510" r:id="rId68"/>
    <p:sldId id="487" r:id="rId69"/>
    <p:sldId id="488" r:id="rId70"/>
    <p:sldId id="489" r:id="rId71"/>
    <p:sldId id="490" r:id="rId72"/>
    <p:sldId id="491" r:id="rId73"/>
    <p:sldId id="492" r:id="rId74"/>
    <p:sldId id="493" r:id="rId75"/>
    <p:sldId id="494" r:id="rId76"/>
  </p:sldIdLst>
  <p:sldSz cx="12192000" cy="6858000"/>
  <p:notesSz cx="6858000" cy="9144000"/>
  <p:embeddedFontLst>
    <p:embeddedFont>
      <p:font typeface="Cambria Math" panose="02040503050406030204" pitchFamily="18" charset="0"/>
      <p:regular r:id="rId78"/>
    </p:embeddedFont>
    <p:embeddedFont>
      <p:font typeface="Lato" panose="020F0502020204030203" pitchFamily="34" charset="0"/>
      <p:regular r:id="rId79"/>
      <p:bold r:id="rId80"/>
      <p:italic r:id="rId81"/>
      <p:boldItalic r:id="rId82"/>
    </p:embeddedFont>
    <p:embeddedFont>
      <p:font typeface="Lato Light" panose="020F0302020204030204" pitchFamily="34" charset="0"/>
      <p:regular r:id="rId83"/>
      <p:bold r:id="rId84"/>
      <p:italic r:id="rId85"/>
      <p:boldItalic r:id="rId86"/>
    </p:embeddedFont>
    <p:embeddedFont>
      <p:font typeface="Roboto Slab" pitchFamily="2" charset="0"/>
      <p:regular r:id="rId87"/>
      <p:bold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9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8190"/>
    <p:restoredTop sz="94658"/>
  </p:normalViewPr>
  <p:slideViewPr>
    <p:cSldViewPr snapToGrid="0">
      <p:cViewPr varScale="1">
        <p:scale>
          <a:sx n="50" d="100"/>
          <a:sy n="50" d="100"/>
        </p:scale>
        <p:origin x="176" y="1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customschemas.google.com/relationships/presentationmetadata" Target="meta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927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539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9CF4D003-192A-0E7B-AC1A-AEB2446FD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D84D7428-8807-D51B-E306-7F2CA6E4E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70A56118-4C18-5A98-90CB-25C00A57FA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77462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081369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1E55874-5DFB-FE15-4F04-44A05E49F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A4AF662-8E2A-E519-E33A-E01211B9B4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4AA20F1-CDDC-5BED-4A5F-81C3B4F2F9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774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44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D242BDA8-564B-E5DF-277B-87AE3BFAB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C8C2768E-4AC3-943A-46F4-9D7DEA2DF5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76272FCE-CDBD-E0D9-E9AB-33B784B4B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662995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6519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173523A-8DF2-9234-3006-A02398CF5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3CCDCAB-940D-3FB6-1C23-2D7E1F577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DFF78BD-1ABE-D11A-79ED-160309D1DE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7778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4753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9D94A687-C32C-649B-2A94-AAF533F8F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E0DE595F-E4D7-99DA-E8C7-FAD10EF83F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7B20AD95-CA9C-D2B9-15B6-A6038B7AEB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98877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E98B019-8319-DA0D-0A28-0CE823BC8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5B65045-9841-5A85-FA8D-85D92C8DE9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D001917-127E-0703-0BB1-81D356FB26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733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4395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995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CB6DE31B-0A2C-493A-1822-72348CF75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2CDAB2EF-47DB-E360-29D7-34641F9FC4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2F7D7085-B703-8E0E-FC1B-9BFB479ACD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02321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1231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3474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9830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781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96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2589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296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1080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926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D05A9F3-B048-DC3B-4709-B0A10BA31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00D934C-EB9C-162C-DAFE-6AF076FDD0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394579A-BE17-FCE6-86E5-9FD138D275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60300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2733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3F15466-DD5B-D15B-19EC-3B577023E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9366D07-0ECA-395C-9774-235A38D94B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2021143-088A-B9EC-C2A6-A9F4C89130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5607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9B03A02-5316-BA2B-FB74-4592662CF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3DB2B88-23FE-B2E3-9E41-61192167AD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F453B93-A835-E7E4-A43F-BA457AE9C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33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194F984F-1E2A-D52A-6939-2DA5CE93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8A5F7D8-65B2-A428-7CB2-80C384DC2C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737C7D1-0411-8DA0-C89B-C6FCB9394D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02604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19036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313260E-8A8B-A0EC-2CE7-7ADE7A11B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CA0858D-E2F9-9264-56A0-0ADCDD85CA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D48F98C-C7D7-DA4E-7AC5-21DF4581E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340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C02F045-CA72-B452-4EA0-C9702348E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E1FD124-50E0-0F2B-CC87-4ED0BEC02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4554492-5B7D-D4AC-84BD-C3BC3B76D4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97043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A7CB3F7-98A0-DC31-F6DE-2BB30E99B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5389B3A-17A4-C771-4A78-9B9BA658F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1AE64CA-34F6-93D0-DD2A-BB95AE1445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8985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C17C748D-301A-234A-8227-312AB6AB8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350CF51C-C3AB-5B47-2773-2F9950DEF8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9345C4E9-F9A0-00F2-6005-2EB7D9B722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3342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717CDBC-BD8B-247E-DA94-A1EA76B3A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FE4E8CC-CB02-84AE-8FDD-07C1249843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C6D04D2-849A-73DD-C52B-EBB52FE1E0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597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AC617EC-948B-A022-B758-9F33AADF1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282C0B9-C8E5-868B-C896-09CE9FC18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A53F785-AB52-DC7A-CFC7-AD2BCFED6B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38783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906E6D9-91A0-6D4D-8D17-4416CE714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2CE5C1F-F69B-0410-A32A-3E5ECA9A43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7F847CE-2EEC-FFA2-5B58-81F01FF195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5195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0A7417E-528B-2FE6-C1C7-C8D450669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4168B20-1B89-CD97-01C1-7C43F27A33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50CCE52-806C-E51F-404F-87A9CD6458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52496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4D3C811-F765-BB67-11E4-6129DE6E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3618A1A-EE14-CE82-5384-B3005E9DA7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70839C8-6CA1-5FCA-43EE-CEFDC13DD8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05025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1D5B2826-40FF-7BFD-5986-A0F818F543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471FB2B9-C60D-016C-D15C-145D978CE8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1E2730D7-FAAA-7E5E-209A-596761979D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1905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3340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A869195-396F-E45C-1B80-49D857AA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3708ED7-BEFE-7544-E0C4-F29FB7D0DD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834BCC5-0B6E-BC21-12F6-C69042863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4819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00528C3-67A2-C813-77F1-1AFAA6B6C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DA5D2AE-861D-D9CF-7629-87E116DA09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0754AC4E-6207-5D02-6ECC-56E0502455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8273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055AA46-A38E-5401-A8C2-C446B51AB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F8AF8DDB-D8C8-29CC-1DD9-E6452A4133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1701895-1F12-FA5F-B8DF-80C050F14E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35269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F8ED90C0-7BA1-3C0C-F033-E1DDC8C25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86BAA51A-EB13-45C6-A263-00346BCACE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8BC7CD9B-3849-22A0-49C4-C2952707E6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44982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BD4CBB54-AD0A-CB9C-935B-25E2CD3E2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9242CD2-2B78-FB8C-E6CC-467037553E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41F40911-417D-FBDB-BC27-356DE36D85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9175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60C4890-5E73-EA78-576E-097F351C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384E3D1-2BE7-C8D2-78C8-A38017D453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BC2EC9B-2FFB-43E4-A95D-679D56A6AC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5294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6ADC5B6-11A8-B7F6-BF04-168445FA1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30D9516-A341-669F-F0B4-E1D0DDBD30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9D4B322-60F9-002E-ED8C-3B7BC5B911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1147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3E8D15A7-8E6B-1A56-E64F-A3E57296F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9BDFA096-3BFF-E984-3C4B-96CC913762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23589A2D-9E47-8329-4CC5-E879C90F8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829717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DFC051-F31D-7F92-E27D-16CE6B4A3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3D67104-9C01-D522-6A5E-9DC617C07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22A1077-7BAB-57C4-ED6E-817BA6A54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5699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CF068EB-5367-62D0-9347-A5CBDB7DD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E0685A3-8F7C-1AE4-4D34-F706AFEF0D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42AA6AF-6A78-0E6D-0814-7F0C305DF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260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5E845CD-7FD0-61C2-BC8D-E4333C4D1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1CE0A4B-020E-1F9D-CBF7-B843D29813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54054A9-997E-F153-C607-05304B5509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63745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899CD80-AEEE-6BAF-5C2A-6A51B8EBB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4553441-07A3-8FB9-2BD6-9D4C18031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4053261-C947-0B33-8A2C-BB6154773B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7483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6688DAFC-99D0-02CD-8B59-066F694F3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547E884-22C3-731C-8E44-9DF55FE2DB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A7BA0799-0FB3-E2C6-0620-EB1B836D32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84413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EDC9F32-9E7B-344A-A44D-AAC8EB71C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FF49478-B839-FD35-45C0-46D1DD9F2D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0B29D8F-785D-6623-A6F5-DCDFF438AB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09709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9B1A7CAB-8C59-3A31-8799-B156B2693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06AC213E-8B5D-6454-1FFB-934078C1DB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6F1E7015-0A79-DE0D-7C18-DD673DDA6A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830460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2AC4617-4E67-0177-9991-3F71DBA5C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A9B459D-8FA3-A2F9-C7E1-ADAE96D775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85F63F8-8872-1C6E-E34A-0D4F45B30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8765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91FC884-23B8-4416-A344-94FA6008C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0A302504-6DD2-EDAF-F522-20E5783D4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6989093-71F3-7823-2533-B226BCF3F1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88144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C6F4275-AD71-17E9-DDF9-8C13829B4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B7E0252-212B-8B78-84D5-DD647A6448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DA2B98C-3D63-11C1-8506-4DE723D239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883611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4AA3ECA9-48D5-2913-4374-15A9957AB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0867227A-E124-28A6-0E98-B3645F6F37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E81A1F8A-B09E-273E-98C3-3502F43F66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8066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E1CBDE0-F4EA-677C-5DD8-90FED6366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EF9C6C6-025E-D0A9-7F69-62BBB3D749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2705AFA-83E0-2C7C-7A0B-582E8FD856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17740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DA9F7D1-226F-49FF-C287-8A731CDC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7FB8DF81-E3F8-F3B2-7BE3-1F165C2680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26E1818B-2163-FDAE-7CA0-D25981E834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8590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1A87254-1048-E254-CE30-C28409C9F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6B8FCA0-8AE2-8451-E80F-DD444C6881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3337500-6D6B-55E3-04C6-E5D17E0661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687085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6EEA881-F356-9807-929D-D00ADD551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8D0E5B6-3DD2-ABFD-E6A8-72F39D5D24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1C65543-4804-C128-0FEF-D954E3A46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375019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7FEE9C34-0D39-B015-F7A6-C9D1D7FBF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409EA1E7-275C-43D8-FD2C-F9E9FE86C3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0DE39CC6-7AC8-400F-3517-E3CE6F832A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90852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88FB2F4-CB8A-9A41-77E5-DFB8694DB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1D2CDB5-6909-B588-13AD-6B9DDFA1F5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C174173-0F87-12A0-7B0D-FB537E9C87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799215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18EB4F0-38C5-AE2D-1156-CB0DED4F7E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01E3D0B-49A3-9ABC-7BEB-E222F10436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843BECC-4642-6394-BA83-6A461C73A9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7444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9673ED3E-2AB9-9E00-E837-5C439F25F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6DEAC88-93AB-CA4B-687F-B504442C47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53CD276D-E85B-ED30-B6F6-47E918675C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10374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40BEADCF-D4A4-4077-FF6C-4E822CEE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5A5B8941-C33C-1269-E7DC-83648A09A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2F854ED4-B003-8FD2-FB98-EBE518D033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7961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4708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370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38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6.png"/><Relationship Id="rId4" Type="http://schemas.openxmlformats.org/officeDocument/2006/relationships/image" Target="../media/image20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0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43.png"/><Relationship Id="rId4" Type="http://schemas.openxmlformats.org/officeDocument/2006/relationships/image" Target="../media/image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40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7.png"/><Relationship Id="rId4" Type="http://schemas.openxmlformats.org/officeDocument/2006/relationships/image" Target="../media/image6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0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Matrix / Tensor Algebra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vector is an object that has both a magnitude and a direction. In mathematics and physics, vector is a term that refers to some quantities that cannot be expressed by a single number (a scalar).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3B833-CD6D-0D17-95DA-3D8E1C599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523" y="3634408"/>
            <a:ext cx="1628561" cy="216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843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vector is an object that has both a magnitude and a direction. In mathematics and physics, vector is a term that refers to some quantities that cannot be expressed by a single number (a scalar).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68F5C-B194-B52B-A1EB-B1354C720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3" y="644806"/>
            <a:ext cx="713636" cy="76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DAB5EF-9373-F97B-394B-3FB442092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3034" y="3571903"/>
            <a:ext cx="7772400" cy="246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49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vector is an object that has both a magnitude and a direction. In mathematics and physics, vector is a term that refers to some quantities that cannot be expressed by a single number (a scalar).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D936BA-AE0B-1180-734E-0E23C2AEB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948" y="3315434"/>
            <a:ext cx="6147149" cy="3303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3B0D5B-A978-8FDB-FB03-86E59AC32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548109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00877349-8FB5-6BB5-1515-9DD4B3B0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F25A4792-0C62-2534-0C29-2E1572DDF69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794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Operations (+,-, scalar </a:t>
            </a:r>
            <a:r>
              <a:rPr lang="en-US" dirty="0" err="1"/>
              <a:t>mult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Adding vectors means adding the individual elements.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Multiplying vectors by scalars means multiplying each element by scalar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ADA4E-7C2C-6C0E-74F1-FC83C1F03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56" y="2928672"/>
            <a:ext cx="2969085" cy="1156786"/>
          </a:xfrm>
          <a:prstGeom prst="rect">
            <a:avLst/>
          </a:prstGeom>
        </p:spPr>
      </p:pic>
      <p:pic>
        <p:nvPicPr>
          <p:cNvPr id="7" name="Picture 6" descr="A black and white math symbol&#10;&#10;AI-generated content may be incorrect.">
            <a:extLst>
              <a:ext uri="{FF2B5EF4-FFF2-40B4-BE49-F238E27FC236}">
                <a16:creationId xmlns:a16="http://schemas.microsoft.com/office/drawing/2014/main" id="{98F78AAB-C261-0CE9-0D64-69EC5008C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2928672"/>
            <a:ext cx="2781300" cy="1155700"/>
          </a:xfrm>
          <a:prstGeom prst="rect">
            <a:avLst/>
          </a:prstGeom>
        </p:spPr>
      </p:pic>
      <p:pic>
        <p:nvPicPr>
          <p:cNvPr id="9" name="Picture 8" descr="A number and a number with numbers&#10;&#10;AI-generated content may be incorrect.">
            <a:extLst>
              <a:ext uri="{FF2B5EF4-FFF2-40B4-BE49-F238E27FC236}">
                <a16:creationId xmlns:a16="http://schemas.microsoft.com/office/drawing/2014/main" id="{F8647C73-8D29-38CF-E394-4BE6D49C8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03" y="4286438"/>
            <a:ext cx="44831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67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F6544A5-4E42-7B28-450F-7EF24751E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4E2ED77-E6A9-0F1D-3275-1BD72D595B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A8FA3EBC-2380-5AD4-D46D-E38B493127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Adding vectors means adding the individual elements.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Multiplying vectors by scalars means multiplying each element by scalar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81E4EE-834E-A41B-D989-CABA68947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3" y="644806"/>
            <a:ext cx="713636" cy="7646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71D104-5A02-2361-597E-E92EABF8E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265" y="3021437"/>
            <a:ext cx="7211104" cy="28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43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Adding vectors means adding the individual elements.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Multiplying vectors by scalars means multiplying each element by scalar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45F18E7-7135-A49B-C0F3-9893B1901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1433" y="3203389"/>
            <a:ext cx="1317513" cy="173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1E570-D16D-08F2-6C1E-5B8752C9DC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863659"/>
            <a:ext cx="7772400" cy="27668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8DCC35-5420-D1DC-3B74-F8E8A2226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48109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85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B2426B27-0A61-2216-EBA9-FAF826F224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8AD89E55-ADCB-AFD8-F760-0DB3B1AAA95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9516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 Transpose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transpose of a vector changes a column vector to a row vector or vice versa.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/>
              <p:nvPr/>
            </p:nvSpPr>
            <p:spPr>
              <a:xfrm>
                <a:off x="966537" y="3125620"/>
                <a:ext cx="15877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37" y="3125620"/>
                <a:ext cx="1587742" cy="1587422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/>
              <p:nvPr/>
            </p:nvSpPr>
            <p:spPr>
              <a:xfrm>
                <a:off x="4247224" y="3703887"/>
                <a:ext cx="36975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224" y="3703887"/>
                <a:ext cx="3697551" cy="430887"/>
              </a:xfrm>
              <a:prstGeom prst="rect">
                <a:avLst/>
              </a:prstGeom>
              <a:blipFill>
                <a:blip r:embed="rId4"/>
                <a:stretch>
                  <a:fillRect l="-342" t="-17143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0157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9B7997C7-C2C0-F365-C01E-4A793AAA6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D5FAABC-DD43-3FED-7A5D-4085815D60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2819BCC0-BCFE-260A-1B5C-7E59315457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transpose of a vector changes a column vector to a row vector or vice versa.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F37173-9348-AE0F-21D2-CDCAABEC5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753" y="644806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0D924B-BFCA-43C0-8753-07DE3AF5DC0C}"/>
                  </a:ext>
                </a:extLst>
              </p:cNvPr>
              <p:cNvSpPr txBox="1"/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0D924B-BFCA-43C0-8753-07DE3AF5DC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2DCC4-A56A-A27E-EE23-E3C52171B287}"/>
                  </a:ext>
                </a:extLst>
              </p:cNvPr>
              <p:cNvSpPr txBox="1"/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E2DCC4-A56A-A27E-EE23-E3C52171B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blipFill>
                <a:blip r:embed="rId5"/>
                <a:stretch>
                  <a:fillRect l="-341" t="-1764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C12BC27-FB96-E179-742C-9CACB4E249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746" y="2866391"/>
            <a:ext cx="5161220" cy="36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665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21895" y="2095336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Matrices / Tensors</a:t>
            </a:r>
            <a:endParaRPr dirty="0"/>
          </a:p>
        </p:txBody>
      </p:sp>
      <p:pic>
        <p:nvPicPr>
          <p:cNvPr id="1026" name="Picture 2" descr="Programming Tensor Cores in CUDA 9 | NVIDIA Technical Blog">
            <a:extLst>
              <a:ext uri="{FF2B5EF4-FFF2-40B4-BE49-F238E27FC236}">
                <a16:creationId xmlns:a16="http://schemas.microsoft.com/office/drawing/2014/main" id="{5F5EC408-5B01-B42D-0D37-89D6974F2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62" y="3803966"/>
            <a:ext cx="1677044" cy="251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transpose of a vector changes a column vector to a row vector or vice versa.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/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C34E17-40A9-2030-32D5-1B8283720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2635289"/>
                <a:ext cx="1587742" cy="1587422"/>
              </a:xfrm>
              <a:prstGeom prst="rect">
                <a:avLst/>
              </a:prstGeom>
              <a:blipFill>
                <a:blip r:embed="rId3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/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0CAC43-3E4B-63F7-2BE0-10B5FE69F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845" y="4916986"/>
                <a:ext cx="3697551" cy="430887"/>
              </a:xfrm>
              <a:prstGeom prst="rect">
                <a:avLst/>
              </a:prstGeom>
              <a:blipFill>
                <a:blip r:embed="rId4"/>
                <a:stretch>
                  <a:fillRect l="-341" t="-17647" b="-4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8D18A492-49C0-F655-25AD-A17C34024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548109"/>
            <a:ext cx="801318" cy="80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911E35-BA96-427A-E7AF-477E76D94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036" y="2904746"/>
            <a:ext cx="6098504" cy="354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92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7B9350AF-B90B-E1CB-BB37-07CF8A00D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140A07D6-91B9-4739-085A-D8B21E8633E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2582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0380D38-CEF6-527F-819B-1ECEB5619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6B7022B-22A8-E0DA-DBB2-16E3DB23C8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Dot Product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5818D9AB-7F99-0F7A-7E5C-C1F7BCE38861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Very important in ML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 the sum of the products of corresponding components.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Can be expressed in terms of the transpose: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effectLst/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5818D9AB-7F99-0F7A-7E5C-C1F7BCE38861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image of a number of objects&#10;&#10;AI-generated content may be incorrect.">
            <a:extLst>
              <a:ext uri="{FF2B5EF4-FFF2-40B4-BE49-F238E27FC236}">
                <a16:creationId xmlns:a16="http://schemas.microsoft.com/office/drawing/2014/main" id="{406B9582-A535-8C6B-8E9E-7C1DECA47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715" y="3281023"/>
            <a:ext cx="2882900" cy="157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AE1D7-8F34-877F-64B4-07F8718AF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715" y="5057889"/>
            <a:ext cx="4762500" cy="495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17AFDC-05D8-A8BF-10AB-1F672D714C2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7462" r="29401" b="51550"/>
          <a:stretch/>
        </p:blipFill>
        <p:spPr>
          <a:xfrm>
            <a:off x="7242865" y="3365027"/>
            <a:ext cx="2994991" cy="149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38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Dot Product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9A1AF635-8916-04A4-1082-00E8A2406CC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Very important in ML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 the sum of the products of corresponding components.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i="0" dirty="0">
                    <a:effectLst/>
                    <a:latin typeface="-apple-system"/>
                  </a:rPr>
                  <a:t>Can be expressed in terms of the transpose: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effectLst/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b="0" i="1" smtClean="0">
                            <a:effectLst/>
                            <a:latin typeface="Cambria Math" panose="02040503050406030204" pitchFamily="18" charset="0"/>
                          </a:rPr>
                          <m:t>⊤</m:t>
                        </m:r>
                      </m:sup>
                    </m:sSup>
                    <m:r>
                      <a:rPr lang="en-US" b="1" i="1" smtClean="0">
                        <a:effectLst/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b="1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9A1AF635-8916-04A4-1082-00E8A2406CC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A68F5C-B194-B52B-A1EB-B1354C720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364" y="644806"/>
            <a:ext cx="713636" cy="764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5F3A6E-A755-3D52-2EAD-AC65F8E64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3186923"/>
            <a:ext cx="7772400" cy="344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38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Dot Product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Very important in ML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is the sum of the products of corresponding components.</a:t>
            </a: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C298D0-1D67-15E6-6B46-9892A7C6F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278" y="2909496"/>
            <a:ext cx="7772400" cy="35833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271DD-87E8-4554-2E21-A86B6E719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506068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70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E8E5BE90-D1A2-16EA-8E8D-D36E4AC55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F7A72EE3-6401-875F-9820-E8F2DFE54F1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259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in ML to regularize (drop insignificant relationships) weights.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/>
              <p:nvPr/>
            </p:nvSpPr>
            <p:spPr>
              <a:xfrm>
                <a:off x="1077310" y="2753710"/>
                <a:ext cx="16566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10" y="2753710"/>
                <a:ext cx="1656672" cy="1587422"/>
              </a:xfrm>
              <a:prstGeom prst="rect">
                <a:avLst/>
              </a:prstGeom>
              <a:blipFill>
                <a:blip r:embed="rId3"/>
                <a:stretch>
                  <a:fillRect l="-151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7BE1884-4376-78A1-2857-AA4A260F0A2C}"/>
              </a:ext>
            </a:extLst>
          </p:cNvPr>
          <p:cNvCxnSpPr/>
          <p:nvPr/>
        </p:nvCxnSpPr>
        <p:spPr>
          <a:xfrm flipH="1" flipV="1">
            <a:off x="2733982" y="3429000"/>
            <a:ext cx="2279452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11F4A4E-36DE-11AF-7295-55A1724F802F}"/>
              </a:ext>
            </a:extLst>
          </p:cNvPr>
          <p:cNvSpPr txBox="1"/>
          <p:nvPr/>
        </p:nvSpPr>
        <p:spPr>
          <a:xfrm>
            <a:off x="5013434" y="3843988"/>
            <a:ext cx="5229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Goal is to zero out or diminish weights for insignificant variables</a:t>
            </a:r>
          </a:p>
        </p:txBody>
      </p:sp>
    </p:spTree>
    <p:extLst>
      <p:ext uri="{BB962C8B-B14F-4D97-AF65-F5344CB8AC3E}">
        <p14:creationId xmlns:p14="http://schemas.microsoft.com/office/powerpoint/2010/main" val="4099865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in ML to regularize (drop insignificant relationships) weights.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/>
              <p:nvPr/>
            </p:nvSpPr>
            <p:spPr>
              <a:xfrm>
                <a:off x="1077310" y="2753710"/>
                <a:ext cx="2144433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76BEC9-F5A0-CBF4-02CD-D2308940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310" y="2753710"/>
                <a:ext cx="2144433" cy="1139414"/>
              </a:xfrm>
              <a:prstGeom prst="rect">
                <a:avLst/>
              </a:prstGeom>
              <a:blipFill>
                <a:blip r:embed="rId3"/>
                <a:stretch>
                  <a:fillRect l="-1176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3E966-6D4F-650F-9F71-CC08E12BE7F3}"/>
                  </a:ext>
                </a:extLst>
              </p:cNvPr>
              <p:cNvSpPr txBox="1"/>
              <p:nvPr/>
            </p:nvSpPr>
            <p:spPr>
              <a:xfrm>
                <a:off x="1150882" y="4499470"/>
                <a:ext cx="3757449" cy="215443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sq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feet</m:t>
                      </m:r>
                    </m:oMath>
                  </m:oMathPara>
                </a14:m>
                <a:endParaRPr lang="en-US" sz="28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rooms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bg1">
                                  <a:lumMod val="1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#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chemeClr val="bg1">
                              <a:lumMod val="10000"/>
                            </a:schemeClr>
                          </a:solidFill>
                          <a:latin typeface="Cambria Math" panose="02040503050406030204" pitchFamily="18" charset="0"/>
                        </a:rPr>
                        <m:t>bulbs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80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Home</m:t>
                      </m:r>
                      <m:r>
                        <a:rPr lang="en-US" sz="2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Pric</m:t>
                      </m:r>
                      <m:r>
                        <m:rPr>
                          <m:sty m:val="p"/>
                        </m:rPr>
                        <a:rPr lang="en-US" sz="28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733E966-6D4F-650F-9F71-CC08E12BE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882" y="4499470"/>
                <a:ext cx="3757449" cy="2154436"/>
              </a:xfrm>
              <a:prstGeom prst="rect">
                <a:avLst/>
              </a:prstGeom>
              <a:blipFill>
                <a:blip r:embed="rId4"/>
                <a:stretch>
                  <a:fillRect l="-4714" b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A1271AD3-D33B-144E-D857-DBFBB7E925AB}"/>
              </a:ext>
            </a:extLst>
          </p:cNvPr>
          <p:cNvSpPr/>
          <p:nvPr/>
        </p:nvSpPr>
        <p:spPr>
          <a:xfrm>
            <a:off x="2083379" y="3565676"/>
            <a:ext cx="927450" cy="413484"/>
          </a:xfrm>
          <a:prstGeom prst="rect">
            <a:avLst/>
          </a:prstGeom>
          <a:solidFill>
            <a:schemeClr val="dk1">
              <a:alpha val="2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0E4D154-ABD0-8915-C987-6706BA3EA03F}"/>
              </a:ext>
            </a:extLst>
          </p:cNvPr>
          <p:cNvCxnSpPr/>
          <p:nvPr/>
        </p:nvCxnSpPr>
        <p:spPr>
          <a:xfrm flipH="1" flipV="1">
            <a:off x="3029606" y="3992845"/>
            <a:ext cx="2279452" cy="533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9DDED0F-BC98-1C87-97AF-7CD2A322C3AB}"/>
              </a:ext>
            </a:extLst>
          </p:cNvPr>
          <p:cNvSpPr txBox="1"/>
          <p:nvPr/>
        </p:nvSpPr>
        <p:spPr>
          <a:xfrm>
            <a:off x="5309058" y="4372356"/>
            <a:ext cx="48317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this weight to be 0 or as close to zero as possible</a:t>
            </a:r>
          </a:p>
        </p:txBody>
      </p:sp>
    </p:spTree>
    <p:extLst>
      <p:ext uri="{BB962C8B-B14F-4D97-AF65-F5344CB8AC3E}">
        <p14:creationId xmlns:p14="http://schemas.microsoft.com/office/powerpoint/2010/main" val="2584214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added to cost functions as penalties (e.g., SSE, MSE)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1</a:t>
            </a:r>
            <a:r>
              <a:rPr lang="en-US" dirty="0"/>
              <a:t> norm (tends to zero out the unimportant weights).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2</a:t>
            </a:r>
            <a:r>
              <a:rPr lang="en-US" dirty="0"/>
              <a:t> norm (tends to to get the weights to be close to zero).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122" name="Picture 2" descr="Visualizing regularization and the L1 and L2 norms | by Chiara Campagnola |  Towards Data Science">
            <a:extLst>
              <a:ext uri="{FF2B5EF4-FFF2-40B4-BE49-F238E27FC236}">
                <a16:creationId xmlns:a16="http://schemas.microsoft.com/office/drawing/2014/main" id="{FCF092F2-4503-134E-F546-D9C445859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109834"/>
            <a:ext cx="4633782" cy="34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EDF1D1-11BA-F053-53FF-D9BE67ADCC66}"/>
                  </a:ext>
                </a:extLst>
              </p:cNvPr>
              <p:cNvSpPr txBox="1"/>
              <p:nvPr/>
            </p:nvSpPr>
            <p:spPr>
              <a:xfrm>
                <a:off x="6039748" y="3527854"/>
                <a:ext cx="310764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EDF1D1-11BA-F053-53FF-D9BE67AD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48" y="3527854"/>
                <a:ext cx="3107646" cy="430887"/>
              </a:xfrm>
              <a:prstGeom prst="rect">
                <a:avLst/>
              </a:prstGeom>
              <a:blipFill>
                <a:blip r:embed="rId4"/>
                <a:stretch>
                  <a:fillRect l="-2033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4B8CD-8A47-2A20-CD1A-1AB131E4615C}"/>
                  </a:ext>
                </a:extLst>
              </p:cNvPr>
              <p:cNvSpPr txBox="1"/>
              <p:nvPr/>
            </p:nvSpPr>
            <p:spPr>
              <a:xfrm>
                <a:off x="6096000" y="4376125"/>
                <a:ext cx="309937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E4B8CD-8A47-2A20-CD1A-1AB131E46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76125"/>
                <a:ext cx="3099374" cy="430887"/>
              </a:xfrm>
              <a:prstGeom prst="rect">
                <a:avLst/>
              </a:prstGeom>
              <a:blipFill>
                <a:blip r:embed="rId5"/>
                <a:stretch>
                  <a:fillRect l="-2049" r="-410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50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Tends to make weights close to zero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For a weight vector: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L2 norm is defined as: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/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blipFill>
                <a:blip r:embed="rId3"/>
                <a:stretch>
                  <a:fillRect l="-151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/>
              <p:nvPr/>
            </p:nvSpPr>
            <p:spPr>
              <a:xfrm>
                <a:off x="838200" y="4724249"/>
                <a:ext cx="3091249" cy="17686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249"/>
                <a:ext cx="3091249" cy="1768626"/>
              </a:xfrm>
              <a:prstGeom prst="rect">
                <a:avLst/>
              </a:prstGeom>
              <a:blipFill>
                <a:blip r:embed="rId4"/>
                <a:stretch>
                  <a:fillRect t="-60000" b="-10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/>
              <p:nvPr/>
            </p:nvSpPr>
            <p:spPr>
              <a:xfrm>
                <a:off x="5171304" y="5316517"/>
                <a:ext cx="3091249" cy="633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1304" y="5316517"/>
                <a:ext cx="3091249" cy="633956"/>
              </a:xfrm>
              <a:prstGeom prst="rect">
                <a:avLst/>
              </a:prstGeom>
              <a:blipFill>
                <a:blip r:embed="rId5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270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olor image representation and RGB matrix | Download Scientific Diagram">
            <a:extLst>
              <a:ext uri="{FF2B5EF4-FFF2-40B4-BE49-F238E27FC236}">
                <a16:creationId xmlns:a16="http://schemas.microsoft.com/office/drawing/2014/main" id="{7A32672C-735A-32CA-D2D8-D4CE6E54B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 bwMode="auto">
          <a:xfrm>
            <a:off x="1020727" y="3816303"/>
            <a:ext cx="8151186" cy="267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50;p1">
            <a:extLst>
              <a:ext uri="{FF2B5EF4-FFF2-40B4-BE49-F238E27FC236}">
                <a16:creationId xmlns:a16="http://schemas.microsoft.com/office/drawing/2014/main" id="{354F2CC6-254A-1B61-459C-A1E4B230D7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284456-1FE3-FF92-5235-9C0106FECF3B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94F56F5-7AD4-9642-9C82-028582D2079B}"/>
              </a:ext>
            </a:extLst>
          </p:cNvPr>
          <p:cNvSpPr txBox="1"/>
          <p:nvPr/>
        </p:nvSpPr>
        <p:spPr>
          <a:xfrm>
            <a:off x="838200" y="1941922"/>
            <a:ext cx="9930808" cy="1255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</a:rPr>
              <a:t>Feature creation in ML involve transforming raw data into numerical representations (vectors, matrices, tensors)</a:t>
            </a:r>
          </a:p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  <a:sym typeface="Lato Light"/>
              </a:rPr>
              <a:t>For example, Images</a:t>
            </a:r>
          </a:p>
        </p:txBody>
      </p:sp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/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982DA29-57F0-BAFB-5F7F-91E880F6B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959" y="645602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5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BCADFC0-C0DD-77BE-3576-1C543D0084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38" y="4006743"/>
            <a:ext cx="7772400" cy="17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75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2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/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⊤</m:t>
                              </m:r>
                            </m:sup>
                          </m:sSup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EDBC54-BA09-3ECE-4CFB-D51D0469B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751" y="2377239"/>
                <a:ext cx="3091249" cy="633956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4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90F46D8-E365-95DE-7156-82C7FBA0C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67" y="4034466"/>
            <a:ext cx="7772400" cy="16931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FD908-C121-5504-64BB-908438B05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913" y="546095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049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Tends to make weights zero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For a weight vector: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L1 norm is defined as: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/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⋮ 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18B061-F11B-8095-95AE-6BDA907E7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385" y="2585679"/>
                <a:ext cx="1656672" cy="1587422"/>
              </a:xfrm>
              <a:prstGeom prst="rect">
                <a:avLst/>
              </a:prstGeom>
              <a:blipFill>
                <a:blip r:embed="rId3"/>
                <a:stretch>
                  <a:fillRect l="-1515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/>
              <p:nvPr/>
            </p:nvSpPr>
            <p:spPr>
              <a:xfrm>
                <a:off x="838200" y="4724249"/>
                <a:ext cx="3091249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402CD4-6448-17E4-520F-D061CF5F8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724249"/>
                <a:ext cx="3091249" cy="1312603"/>
              </a:xfrm>
              <a:prstGeom prst="rect">
                <a:avLst/>
              </a:prstGeom>
              <a:blipFill>
                <a:blip r:embed="rId4"/>
                <a:stretch>
                  <a:fillRect t="-100962" b="-15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4857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2DA29-57F0-BAFB-5F7F-91E880F6B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959" y="645602"/>
            <a:ext cx="713636" cy="7646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026A52F-E0E9-CF61-3E36-6E3D4F9369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4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7D0648-F098-6B2E-38CC-C1F67FE4B3C3}"/>
                  </a:ext>
                </a:extLst>
              </p:cNvPr>
              <p:cNvSpPr txBox="1"/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57D0648-F098-6B2E-38CC-C1F67FE4B3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blipFill>
                <a:blip r:embed="rId5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9E24D08-B60B-FABE-E922-EDF84C1C18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238" y="4129204"/>
            <a:ext cx="7772400" cy="165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10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</a:t>
            </a:r>
            <a:r>
              <a:rPr lang="en-US" baseline="-25000" dirty="0"/>
              <a:t>1</a:t>
            </a:r>
            <a:r>
              <a:rPr lang="en-US" dirty="0"/>
              <a:t> Norm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FD908-C121-5504-64BB-908438B05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1913" y="546095"/>
            <a:ext cx="801318" cy="8013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48C2AD-1C7D-3D29-9A03-F3EE45534D2E}"/>
                  </a:ext>
                </a:extLst>
              </p:cNvPr>
              <p:cNvSpPr txBox="1"/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.44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2.83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−0.01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648C2AD-1C7D-3D29-9A03-F3EE45534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238" y="2208501"/>
                <a:ext cx="2153154" cy="1139414"/>
              </a:xfrm>
              <a:prstGeom prst="rect">
                <a:avLst/>
              </a:prstGeom>
              <a:blipFill>
                <a:blip r:embed="rId4"/>
                <a:stretch>
                  <a:fillRect l="-1170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82A38-3B97-BF53-CE46-EA9B738C9A79}"/>
                  </a:ext>
                </a:extLst>
              </p:cNvPr>
              <p:cNvSpPr txBox="1"/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6C82A38-3B97-BF53-CE46-EA9B738C9A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959" y="2079473"/>
                <a:ext cx="3091249" cy="1312603"/>
              </a:xfrm>
              <a:prstGeom prst="rect">
                <a:avLst/>
              </a:prstGeom>
              <a:blipFill>
                <a:blip r:embed="rId5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F8B543C-935F-C51F-CFAD-87AEBEC833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52"/>
          <a:stretch/>
        </p:blipFill>
        <p:spPr>
          <a:xfrm>
            <a:off x="800238" y="3909889"/>
            <a:ext cx="7644023" cy="168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70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14D10599-6A10-04DE-C124-D4644FF7B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0C992E8-DF40-BF49-3EB1-A877B60952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Vector Norms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8783A785-AF3B-3D28-44B9-D0BF8481BD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added to cost functions as penalties (e.g., SSE, MSE)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1</a:t>
            </a:r>
            <a:r>
              <a:rPr lang="en-US" dirty="0"/>
              <a:t> norm (tends to zero out the unimportant weights).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L</a:t>
            </a:r>
            <a:r>
              <a:rPr lang="en-US" baseline="-25000" dirty="0"/>
              <a:t>2</a:t>
            </a:r>
            <a:r>
              <a:rPr lang="en-US" dirty="0"/>
              <a:t> norm (tends to to get the weights to be close to zero).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5122" name="Picture 2" descr="Visualizing regularization and the L1 and L2 norms | by Chiara Campagnola |  Towards Data Science">
            <a:extLst>
              <a:ext uri="{FF2B5EF4-FFF2-40B4-BE49-F238E27FC236}">
                <a16:creationId xmlns:a16="http://schemas.microsoft.com/office/drawing/2014/main" id="{DE16ECE8-1E9B-590E-8701-1837407E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109834"/>
            <a:ext cx="4633782" cy="347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A22EEC-2BB7-CDAA-A0D1-F0EF586706A8}"/>
                  </a:ext>
                </a:extLst>
              </p:cNvPr>
              <p:cNvSpPr txBox="1"/>
              <p:nvPr/>
            </p:nvSpPr>
            <p:spPr>
              <a:xfrm>
                <a:off x="6039748" y="3527854"/>
                <a:ext cx="329974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AA22EEC-2BB7-CDAA-A0D1-F0EF586706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48" y="3527854"/>
                <a:ext cx="3299749" cy="430887"/>
              </a:xfrm>
              <a:prstGeom prst="rect">
                <a:avLst/>
              </a:prstGeom>
              <a:blipFill>
                <a:blip r:embed="rId4"/>
                <a:stretch>
                  <a:fillRect l="-1916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100E4-BF89-A881-2BB7-95DA2746F51D}"/>
                  </a:ext>
                </a:extLst>
              </p:cNvPr>
              <p:cNvSpPr txBox="1"/>
              <p:nvPr/>
            </p:nvSpPr>
            <p:spPr>
              <a:xfrm>
                <a:off x="6096000" y="4376125"/>
                <a:ext cx="329147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SE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CE100E4-BF89-A881-2BB7-95DA2746F5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376125"/>
                <a:ext cx="3291478" cy="430887"/>
              </a:xfrm>
              <a:prstGeom prst="rect">
                <a:avLst/>
              </a:prstGeom>
              <a:blipFill>
                <a:blip r:embed="rId5"/>
                <a:stretch>
                  <a:fillRect l="-192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6EBF4-AF4B-D89B-80C7-71EE4D059868}"/>
                  </a:ext>
                </a:extLst>
              </p:cNvPr>
              <p:cNvSpPr txBox="1"/>
              <p:nvPr/>
            </p:nvSpPr>
            <p:spPr>
              <a:xfrm>
                <a:off x="6093536" y="5224396"/>
                <a:ext cx="52602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400" dirty="0"/>
                  <a:t> is used to control amount of penalty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56EBF4-AF4B-D89B-80C7-71EE4D0598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3536" y="5224396"/>
                <a:ext cx="5260264" cy="461665"/>
              </a:xfrm>
              <a:prstGeom prst="rect">
                <a:avLst/>
              </a:prstGeom>
              <a:blipFill>
                <a:blip r:embed="rId6"/>
                <a:stretch>
                  <a:fillRect l="-482" t="-10811" r="-1446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3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0969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44DA0BE-0A1D-3A4F-7044-587403B9A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222032A-39AE-31A2-5253-959374A820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7B59D4D6-D089-2841-E32F-0BB4515C5F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matrix is a rectangular array of numbers (called elements) arranged into rows and columns.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6494D8-A6E7-BF52-92BC-A23D7C6D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147" y="2862121"/>
            <a:ext cx="5253853" cy="3381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9626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2A25E72-6299-DD08-86E4-33C2390F0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9AFB33C-9917-774F-7F64-7A90445BE0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443D9024-4F15-DC79-20CB-53B67842B7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matrix is a rectangular array of numbers (called elements) arranged into rows and columns.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96EB3-F75C-2D47-4A6C-DC12B562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143" y="644806"/>
            <a:ext cx="713636" cy="7646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F5ADFB4C-FA37-37BD-1F4C-1A0A67AFD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05" y="3571242"/>
            <a:ext cx="3120296" cy="18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23694-7A51-AA2E-2209-94A9E51B8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3091346"/>
            <a:ext cx="7772400" cy="26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754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E0EA8E3-BA29-D93C-D3BA-90D1E0AEE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05824F8-723E-AB9F-E63D-50E67D6B1E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74D2635-CA92-C223-BC9C-194DE143D2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A matrix is a rectangular array of numbers (called elements) arranged into rows and columns.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22D1E1A-725D-1C1F-6948-1125A7307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0405" y="3571242"/>
            <a:ext cx="3120296" cy="180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EC0F72-26A2-4B33-6B41-A19F65BFA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129" y="589744"/>
            <a:ext cx="801318" cy="801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E9256E-3BB4-A7FE-A88D-FDA49AEDD6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3047009"/>
            <a:ext cx="7772400" cy="28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8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4DD2F-0544-C84C-EDCE-248821CFD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4"/>
          <a:stretch/>
        </p:blipFill>
        <p:spPr>
          <a:xfrm>
            <a:off x="744279" y="2345276"/>
            <a:ext cx="7174103" cy="414759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CA5F1F-229D-B77B-AE8F-A77CC3A8D509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C21A206-BCD9-0154-CF12-63B3CD815A72}"/>
              </a:ext>
            </a:extLst>
          </p:cNvPr>
          <p:cNvSpPr txBox="1"/>
          <p:nvPr/>
        </p:nvSpPr>
        <p:spPr>
          <a:xfrm>
            <a:off x="838200" y="1690688"/>
            <a:ext cx="993080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</a:rPr>
              <a:t>Text, Documents</a:t>
            </a:r>
            <a:endParaRPr lang="en-US" sz="2800" dirty="0">
              <a:solidFill>
                <a:schemeClr val="dk1"/>
              </a:solidFill>
              <a:latin typeface="+mn-l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648955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1168FBF-7CDC-0AE2-31E0-E1EEF638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31C5C1E-5182-777D-72D1-2683CED77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Addition / Subtraction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2A066F26-4120-1B54-5B12-27326499B7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You can add two matrices, if they have the same dimensions.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0BCBCF-66A9-099F-217B-BD9B99F6B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90" y="2780987"/>
            <a:ext cx="7264400" cy="207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43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82478A8-BBD0-1A61-42C1-0F85242B1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EE503E5-CC00-B775-B1F4-366CB6A26D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Addition / Subtraction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4837CAE4-4BF1-2D4F-42F7-9814221118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You can add two matrices if they have the same dimensions</a:t>
            </a: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768568-7F08-1849-B7DC-D400756C1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0371" y="671205"/>
            <a:ext cx="713636" cy="76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DF1FB-AB41-B92F-7D80-4AFF0D01A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7" y="4068423"/>
            <a:ext cx="7772400" cy="224563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11081F8-264C-4995-454B-881002AA5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50673"/>
            <a:ext cx="5164221" cy="14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0940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0960F77-9094-198C-6975-3E84E5F74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DA5AB-38A2-C846-40FA-248468C076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Addition / Subtraction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C0F02942-15C9-2A18-6A2E-60450DF013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You can add two matrices </a:t>
            </a:r>
            <a:r>
              <a:rPr lang="en-US" b="0" i="0" dirty="0" err="1">
                <a:effectLst/>
                <a:latin typeface="-apple-system"/>
              </a:rPr>
              <a:t>ifthey</a:t>
            </a:r>
            <a:r>
              <a:rPr lang="en-US" b="0" i="0" dirty="0">
                <a:effectLst/>
                <a:latin typeface="-apple-system"/>
              </a:rPr>
              <a:t> have the same dimensions</a:t>
            </a: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3658F46-7DD2-F8F9-94EB-42259835C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50673"/>
            <a:ext cx="5164221" cy="147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78114F9-F9A6-8C73-3B36-EE88F94A0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7697" y="589744"/>
            <a:ext cx="801318" cy="8013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93D37-AA82-E237-04F7-5EE125349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4068423"/>
            <a:ext cx="7772400" cy="24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0368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7655499F-F55B-96C0-DF8F-670A233A9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0AF30231-8E20-98C6-9504-08DF9BA5B43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943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5472FC7-6B97-D597-2477-06ADF558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04A804A-84E6-1BD3-2321-AE23C48F1C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15162047-2E67-C0E1-3978-C23EA7E495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 can be multiplied by any other matrix that has the same number of rows as the first has columns (conformable).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In other words, Inner Dimensions must match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AAEE4F-A092-B577-DF3E-FBBAB1D68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7" y="3429000"/>
            <a:ext cx="7190231" cy="265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40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16CF2EE-20B7-CFF6-A530-7346C3250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BED6E3F-A756-E0B9-610D-1AD09F945B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2C79CE69-E6CB-C239-E926-00A40705E2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 can be multiplied by any other matrix that has the same number of rows as the first has columns (conformable).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In other words, Inner Dimensions must match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Resulting matrix have outer dimensions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8C0A15-72A8-7933-C01F-EE85269B1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36" y="3703230"/>
            <a:ext cx="4671275" cy="25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092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6C283C5-E5B7-3DE1-0160-B12E9E495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808866A-B05B-5B88-F9FB-A7F4D7A06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491CD60-CC94-F388-6145-75E93F190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 can be multiplied by any other matrix that has the same number of rows as the first has columns (conformable).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In other words, Inner Dimensions must match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Resulting matrix have outer dimensions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02C2CD6-866D-7A75-34D8-656D8BA0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3783921"/>
            <a:ext cx="7776410" cy="226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9487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6D991B3-010D-D6FB-E5CF-E019978F1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FA1FB4A-F413-E6E8-46EF-9C984BD3F5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280AB-DD95-33C9-E8F5-B812CA9CA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065" y="645601"/>
            <a:ext cx="713636" cy="76461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70C48F79-C407-7359-5B18-900A3EADF3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00" b="48948"/>
          <a:stretch/>
        </p:blipFill>
        <p:spPr bwMode="auto">
          <a:xfrm>
            <a:off x="966537" y="1410211"/>
            <a:ext cx="3949710" cy="9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488CF-39C2-4DDA-E977-DDBA8C672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87247"/>
            <a:ext cx="7772400" cy="401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36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C5284B1-C1D9-F03E-409C-7FC14E9D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35B009C-4B0F-160C-D299-5EAB20EE6C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Multiplication</a:t>
            </a:r>
            <a:endParaRPr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67129B5-2297-7358-E912-DDFAAF5451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r="40000" b="48948"/>
          <a:stretch/>
        </p:blipFill>
        <p:spPr bwMode="auto">
          <a:xfrm>
            <a:off x="966537" y="1410211"/>
            <a:ext cx="3949710" cy="999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C02CA1-606C-E575-33F1-D794C1BAE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3046" y="608893"/>
            <a:ext cx="801318" cy="801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53FBD4-502B-601E-FEBF-1146BE7F7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455297"/>
            <a:ext cx="7359316" cy="419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44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EEEB86B9-81D3-0FF8-5C09-C364C487A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B266B325-CA74-6D6E-C866-820F92A9C4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479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4CA5F1F-229D-B77B-AE8F-A77CC3A8D509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 descr="3D tensor for US Oil and Gas Production Time series Dataset J o u r n a...  | Download Scientific Diagram">
            <a:extLst>
              <a:ext uri="{FF2B5EF4-FFF2-40B4-BE49-F238E27FC236}">
                <a16:creationId xmlns:a16="http://schemas.microsoft.com/office/drawing/2014/main" id="{DB640B3A-7DE4-A123-8517-5607344891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3"/>
          <a:stretch/>
        </p:blipFill>
        <p:spPr bwMode="auto">
          <a:xfrm>
            <a:off x="7985051" y="2884815"/>
            <a:ext cx="3885058" cy="242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ands-On Advanced Deep Learning Time Series Forecasting with Tensors | by  Dave Cote, M.Sc. | Medium">
            <a:extLst>
              <a:ext uri="{FF2B5EF4-FFF2-40B4-BE49-F238E27FC236}">
                <a16:creationId xmlns:a16="http://schemas.microsoft.com/office/drawing/2014/main" id="{DECDA963-FF03-FDE3-E6DA-D38ACEA0B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21" y="2886250"/>
            <a:ext cx="3699871" cy="242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ow to reshape data and do regression for time series using LSTM | by Timur  Bikmukhametov | Towards Data Science">
            <a:extLst>
              <a:ext uri="{FF2B5EF4-FFF2-40B4-BE49-F238E27FC236}">
                <a16:creationId xmlns:a16="http://schemas.microsoft.com/office/drawing/2014/main" id="{199E9C35-5AEC-BF2A-51EF-B6744F2A25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74" r="58442" b="15730"/>
          <a:stretch/>
        </p:blipFill>
        <p:spPr bwMode="auto">
          <a:xfrm>
            <a:off x="4818568" y="2538278"/>
            <a:ext cx="2921935" cy="280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C32380-B105-169D-70CD-2A0C94E236C4}"/>
              </a:ext>
            </a:extLst>
          </p:cNvPr>
          <p:cNvSpPr txBox="1"/>
          <p:nvPr/>
        </p:nvSpPr>
        <p:spPr>
          <a:xfrm>
            <a:off x="838200" y="1690688"/>
            <a:ext cx="993080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</a:rPr>
              <a:t>Time Series</a:t>
            </a:r>
            <a:endParaRPr lang="en-US" sz="2800" dirty="0">
              <a:solidFill>
                <a:schemeClr val="dk1"/>
              </a:solidFill>
              <a:latin typeface="+mn-lt"/>
              <a:cs typeface="Lato Light"/>
              <a:sym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208006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5CF2CA8-4F64-A3B6-1817-8F504AC11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AC55F9C-9BB6-3FEE-1BFC-DB0B6F3FA6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Transpose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F774B851-E3A1-2F6C-ABD7-251954A1B9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Is a matrix that is obtained by interchanging the rows and columns of the matrix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A45E94-F2A9-73B5-EDE1-FBC30A64B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75736"/>
            <a:ext cx="6252410" cy="226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898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1B8AF71-84E4-8023-C2D9-0F722642B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53A041B-B7CA-73F0-22CC-352529D9E4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Transpose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83D027-05BB-B658-7FD3-E95A2D02B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3915" y="585620"/>
            <a:ext cx="713636" cy="76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2B3F49-DF05-7EA5-58F3-DF5346F53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284" y="1620771"/>
            <a:ext cx="7772400" cy="4683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941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A339D81B-BE2E-F7D0-1343-60AC5651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B38A0E5-277F-A2AF-35EC-785654ED11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Transpose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1CB15-B530-6417-78DF-B202A2454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284" y="1483074"/>
            <a:ext cx="7772400" cy="4801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3313B6-9F38-1906-F3B9-AF842024A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1410" y="567641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19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430CFBB1-7608-67B6-B6BB-E38758B1D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BE673750-2330-61D9-4590-8A5E0623200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24782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586138E-4BA7-B19C-FEB2-EB3B48704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B2EEEBD5-24D0-4B5D-5F54-F43D79634D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Identity Matrix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E77A9F9F-A38A-FE26-435C-CEADB7FB776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 a matrix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-apple-system"/>
                  </a:rPr>
                  <a:t> such that each main diagonal element is equal to 1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0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E77A9F9F-A38A-FE26-435C-CEADB7FB776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 r="-3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A28B3396-A19B-5770-33BF-6AB78EEA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908187"/>
            <a:ext cx="3749842" cy="271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3425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2547509-6B06-46F8-A10D-0883163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CC0037C-D59A-1201-3643-BD206AA4A14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Identity Matrix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26E79FAE-1BAF-D8E2-5EE9-72F06CF3918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Matrix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-apple-system"/>
                  </a:rPr>
                  <a:t> such that each main diagonal element is equal to 1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0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26E79FAE-1BAF-D8E2-5EE9-72F06CF3918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 r="-6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AC34F804-F166-03AA-3391-BF3E03A9A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737296"/>
            <a:ext cx="1840831" cy="13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D9C9D6-78E0-6294-8235-82EFD410B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270489"/>
            <a:ext cx="7772400" cy="14439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24F21F-B33C-C4D5-C450-81BF67ED9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364" y="686015"/>
            <a:ext cx="713636" cy="7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927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7E60EE6E-4860-47F0-5481-6E9EF24D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5AF1DD0-3A06-559B-8C84-F5640324BA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Identity Matrix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83EFDC31-8BB0-63FB-B265-A3062992D2C9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Matrix of order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latin typeface="-apple-system"/>
                  </a:rPr>
                  <a:t> such that each main diagonal element is equal to 1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b="0" i="0" dirty="0">
                  <a:effectLst/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83EFDC31-8BB0-63FB-B265-A3062992D2C9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 r="-6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2">
            <a:extLst>
              <a:ext uri="{FF2B5EF4-FFF2-40B4-BE49-F238E27FC236}">
                <a16:creationId xmlns:a16="http://schemas.microsoft.com/office/drawing/2014/main" id="{78418628-F980-63B1-8B28-FA97B672C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603409"/>
            <a:ext cx="1648326" cy="119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36262E-C977-E43C-03DB-2187D6A4F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7" y="4068423"/>
            <a:ext cx="7772400" cy="2557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3E6EAD-1C9B-D630-C288-6630605BC3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682" y="627247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853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555F3BCB-FB3C-9B0C-0A92-A3E9FB51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9CEDFACD-37D8-AE39-20D0-809786E958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623330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ECE8171-AA9A-8149-0F57-A0492C6FD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0A07882-A763-1484-FB40-60B3B2AC1D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A281A30D-BCCD-DF2B-10AE-7093F6FB4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 is linearly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-apple-system"/>
              </a:rPr>
              <a:t>dependent</a:t>
            </a:r>
            <a:r>
              <a:rPr lang="en-US" dirty="0">
                <a:latin typeface="-apple-system"/>
              </a:rPr>
              <a:t> if at least one row (or one column) is a linear combination of the others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917C4B-C6E3-85E7-188E-57207819C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81730"/>
            <a:ext cx="4441857" cy="3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2821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6E455C2-985C-5649-5642-23DB12A33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DD8F5B6-E04D-AABE-56DE-9FE0E7BD21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73C44AF7-9EE9-5E99-13A8-04972FFC9B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 matrix is linearly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-apple-system"/>
              </a:rPr>
              <a:t>dependent</a:t>
            </a:r>
            <a:r>
              <a:rPr lang="en-US" dirty="0">
                <a:latin typeface="-apple-system"/>
              </a:rPr>
              <a:t> if at least one row (or one column) is a linear combination of the others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A911F06A-CFD4-EF6F-C9DE-A2B333ED4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0513"/>
            <a:ext cx="4441857" cy="3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4862F05-3665-D47C-43A6-5D9D7F1F9E54}"/>
              </a:ext>
            </a:extLst>
          </p:cNvPr>
          <p:cNvSpPr/>
          <p:nvPr/>
        </p:nvSpPr>
        <p:spPr>
          <a:xfrm>
            <a:off x="2242381" y="3522096"/>
            <a:ext cx="634702" cy="2710279"/>
          </a:xfrm>
          <a:prstGeom prst="rect">
            <a:avLst/>
          </a:prstGeom>
          <a:solidFill>
            <a:srgbClr val="9F0927"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0C6367A-987F-86AD-0154-A1F6852FFB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r="55238"/>
          <a:stretch/>
        </p:blipFill>
        <p:spPr bwMode="auto">
          <a:xfrm>
            <a:off x="7147869" y="3028514"/>
            <a:ext cx="430306" cy="350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D1AE5E-3FE4-E9BA-B23F-A18CEC5D70F9}"/>
              </a:ext>
            </a:extLst>
          </p:cNvPr>
          <p:cNvSpPr txBox="1"/>
          <p:nvPr/>
        </p:nvSpPr>
        <p:spPr>
          <a:xfrm>
            <a:off x="6170878" y="4489637"/>
            <a:ext cx="150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36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 X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9A4E8AD-C925-D8B8-7EA2-D1189D339C8F}"/>
              </a:ext>
            </a:extLst>
          </p:cNvPr>
          <p:cNvSpPr/>
          <p:nvPr/>
        </p:nvSpPr>
        <p:spPr>
          <a:xfrm>
            <a:off x="4198211" y="3522095"/>
            <a:ext cx="634702" cy="2710279"/>
          </a:xfrm>
          <a:prstGeom prst="rect">
            <a:avLst/>
          </a:prstGeom>
          <a:solidFill>
            <a:srgbClr val="006971">
              <a:lumMod val="75000"/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6371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0AE714B2-641B-3EBF-C53E-049F25FE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B3DC373-5534-C2C9-EF6A-7DAE18DD5E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296BFC-3453-C4C8-F4E2-5833AEDBC3B0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2D7F7D8-BA7A-0C98-DE77-1CDF1B43D2E9}"/>
              </a:ext>
            </a:extLst>
          </p:cNvPr>
          <p:cNvSpPr txBox="1"/>
          <p:nvPr/>
        </p:nvSpPr>
        <p:spPr>
          <a:xfrm>
            <a:off x="838200" y="1690688"/>
            <a:ext cx="993080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</a:rPr>
              <a:t>Audio</a:t>
            </a:r>
            <a:endParaRPr lang="en-US" sz="2800" dirty="0">
              <a:solidFill>
                <a:schemeClr val="dk1"/>
              </a:solidFill>
              <a:latin typeface="+mn-lt"/>
              <a:cs typeface="Lato Light"/>
              <a:sym typeface="Lato Light"/>
            </a:endParaRPr>
          </a:p>
        </p:txBody>
      </p:sp>
      <p:pic>
        <p:nvPicPr>
          <p:cNvPr id="9" name="Picture 8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2DC0709-70B6-9BA0-6D2E-41122D58B9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1"/>
          <a:stretch/>
        </p:blipFill>
        <p:spPr>
          <a:xfrm>
            <a:off x="944525" y="2170819"/>
            <a:ext cx="5753987" cy="215050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A1369F9A-C20F-B162-A725-DF9347CD6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950" y="2166089"/>
            <a:ext cx="2970613" cy="215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72FDF1-9BF0-D92D-FC6B-4F3CDD8B6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998" y="4499049"/>
            <a:ext cx="5756866" cy="79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904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15435AB-32C7-696B-E6F0-DBFEF81A5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692ACD8-1E2E-F1D3-1A07-4A47572D02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DAAB5378-C20F-7C7D-5E1A-16B4201A38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The rank of a matrix is the number of columns that are independent</a:t>
            </a: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3B8ECD5-F7E8-A2A7-0A89-993C7C5BC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0513"/>
            <a:ext cx="4441857" cy="336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D2C65FF-99B0-078D-906B-B5098444FB73}"/>
              </a:ext>
            </a:extLst>
          </p:cNvPr>
          <p:cNvSpPr/>
          <p:nvPr/>
        </p:nvSpPr>
        <p:spPr>
          <a:xfrm>
            <a:off x="2242381" y="3522096"/>
            <a:ext cx="634702" cy="2710279"/>
          </a:xfrm>
          <a:prstGeom prst="rect">
            <a:avLst/>
          </a:prstGeom>
          <a:solidFill>
            <a:srgbClr val="9F0927"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0B80D732-5C77-DF3D-9757-494F9E5B0B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71" r="55238"/>
          <a:stretch/>
        </p:blipFill>
        <p:spPr bwMode="auto">
          <a:xfrm>
            <a:off x="7147869" y="3028514"/>
            <a:ext cx="430306" cy="3506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0ED389-61AD-F0A3-70EC-F9C68DFF9F23}"/>
              </a:ext>
            </a:extLst>
          </p:cNvPr>
          <p:cNvSpPr txBox="1"/>
          <p:nvPr/>
        </p:nvSpPr>
        <p:spPr>
          <a:xfrm>
            <a:off x="6170878" y="4489637"/>
            <a:ext cx="15041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3600" kern="1200" dirty="0">
                <a:solidFill>
                  <a:srgbClr val="006971"/>
                </a:solidFill>
                <a:latin typeface="Calibri" pitchFamily="34" charset="0"/>
                <a:ea typeface="MS PGothic" pitchFamily="34" charset="-128"/>
                <a:cs typeface="+mn-cs"/>
              </a:rPr>
              <a:t>2 X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CD839E-571E-6FE3-999A-754ADF6E1348}"/>
              </a:ext>
            </a:extLst>
          </p:cNvPr>
          <p:cNvSpPr/>
          <p:nvPr/>
        </p:nvSpPr>
        <p:spPr>
          <a:xfrm>
            <a:off x="4198211" y="3522095"/>
            <a:ext cx="634702" cy="2710279"/>
          </a:xfrm>
          <a:prstGeom prst="rect">
            <a:avLst/>
          </a:prstGeom>
          <a:solidFill>
            <a:srgbClr val="006971">
              <a:lumMod val="75000"/>
              <a:alpha val="34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919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24646F5-42F3-FAC6-B6B0-EBBAE8BE8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97003EA-2B21-B710-5A13-3F5931A57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E35C03-0600-9DAB-B7A6-F59A2CC7F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495" y="1690688"/>
            <a:ext cx="7772400" cy="45170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455C92-B033-40C6-DF47-A2203A557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764" y="645602"/>
            <a:ext cx="713636" cy="7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552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59C7C89-3634-A956-3C4B-F97110426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BB61D65-58D6-1CC9-3C64-F7A56B6531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Dependence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08228-14CD-5F8B-F8E0-DFD1750C5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4769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9018D7-F305-7CCE-F41D-3376B2547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335" y="627247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260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62D84CFD-73FA-4A42-72C2-FCDC56254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8B380BE9-E21D-378F-3A10-B15B2FBFCC4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7026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3C1A2C6A-7FB9-FEA3-6265-FB5E80FB5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68E42A0-BE8A-9E50-38FB-81C01DC974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Inverse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A8E8B969-2BA8-3CDC-696E-BCF65E388A9F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>
                    <a:latin typeface="-apple-system"/>
                  </a:rPr>
                  <a:t>is a matrix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>
                    <a:latin typeface="-apple-system"/>
                  </a:rPr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-apple-system"/>
                  </a:rPr>
                  <a:t>where I is the identity matrix.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>
                  <a:latin typeface="-apple-system"/>
                </a:endParaRP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Google Shape;251;p1">
                <a:extLst>
                  <a:ext uri="{FF2B5EF4-FFF2-40B4-BE49-F238E27FC236}">
                    <a16:creationId xmlns:a16="http://schemas.microsoft.com/office/drawing/2014/main" id="{A8E8B969-2BA8-3CDC-696E-BCF65E388A9F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892754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1031" t="-20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number and numbers in a row&#10;&#10;Description automatically generated with medium confidence">
            <a:extLst>
              <a:ext uri="{FF2B5EF4-FFF2-40B4-BE49-F238E27FC236}">
                <a16:creationId xmlns:a16="http://schemas.microsoft.com/office/drawing/2014/main" id="{1DD81507-FA73-B32A-0C46-CFCE32CB4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536" y="2648283"/>
            <a:ext cx="5298443" cy="13943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CD60BC-5F3B-5318-4520-3452136F4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536" y="4401254"/>
            <a:ext cx="5360843" cy="152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9816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CB5A93D-D01D-5D24-77AB-DC6F34DB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6ADD343-03A9-62F8-2642-B33227884C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Inverse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DD1CDF-38A5-4613-4A0F-B018F1351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26" y="1353804"/>
            <a:ext cx="6851270" cy="4939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E68DF-A3CB-D861-0DE0-3CFDBA35C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3817" y="645601"/>
            <a:ext cx="713636" cy="76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02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39A4556-B63A-1DAE-6E5A-C2915489B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4D499C5-8F34-63F4-65BA-15B52982A1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Matrix Inverse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EB317-A1AF-969E-7DC3-643B64F2D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6033"/>
            <a:ext cx="7054516" cy="5066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05B188-44F5-ECBA-5698-E803DD76C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966" y="559088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237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F3BAED71-33CF-5B65-2F56-36EA68866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74FD41BB-E005-BCF0-EBFB-DAF04D888B4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95839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B9F3A17A-AC80-97CB-7FD6-FCFA36D61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C3F8C51-BC13-7F88-44B3-DB95E7A303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Sparse vs Dense Matrices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57B9C819-8BED-4B77-3AA0-3ECC36DC9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 sparse matrix is a matrix in which most of the elements are zero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265373-5A6A-932E-961D-FB42546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56870"/>
            <a:ext cx="7343274" cy="413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39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5B96010-1171-7AF0-EF72-59A0DCE38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F109F32-33EA-6149-F9D3-0BA437DB04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Sparse vs Dense Matrices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246DE-B922-F36C-4E93-5FEF6D0A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99348"/>
            <a:ext cx="77724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04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A7D1EE6-FACA-59F6-162D-3CF6B1797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FBF0840-8556-59C3-8781-4C3CE00D2C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Data         Vectors, Matrices, Tensors   </a:t>
            </a:r>
            <a:endParaRPr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0C2E471-DC8F-B948-7A80-7B9EB0464BA6}"/>
              </a:ext>
            </a:extLst>
          </p:cNvPr>
          <p:cNvCxnSpPr/>
          <p:nvPr/>
        </p:nvCxnSpPr>
        <p:spPr>
          <a:xfrm>
            <a:off x="2211859" y="1050324"/>
            <a:ext cx="9020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Discovering faster matrix multiplication algorithms with reinforcement  learning | Nature">
            <a:extLst>
              <a:ext uri="{FF2B5EF4-FFF2-40B4-BE49-F238E27FC236}">
                <a16:creationId xmlns:a16="http://schemas.microsoft.com/office/drawing/2014/main" id="{592A92DC-B3C8-96F7-5D00-F55324912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86"/>
          <a:stretch/>
        </p:blipFill>
        <p:spPr bwMode="auto">
          <a:xfrm>
            <a:off x="838200" y="2577905"/>
            <a:ext cx="9980141" cy="37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0A9BC-8D98-ACDD-8141-F550D804EA34}"/>
              </a:ext>
            </a:extLst>
          </p:cNvPr>
          <p:cNvSpPr txBox="1"/>
          <p:nvPr/>
        </p:nvSpPr>
        <p:spPr>
          <a:xfrm>
            <a:off x="838200" y="1690688"/>
            <a:ext cx="9930808" cy="480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buClr>
                <a:schemeClr val="dk1"/>
              </a:buClr>
              <a:buSzPts val="2800"/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chemeClr val="dk1"/>
                </a:solidFill>
                <a:latin typeface="+mn-lt"/>
                <a:cs typeface="Lato Light"/>
                <a:sym typeface="Lato Light"/>
              </a:rPr>
              <a:t>Neural Net Weights</a:t>
            </a:r>
          </a:p>
        </p:txBody>
      </p:sp>
    </p:spTree>
    <p:extLst>
      <p:ext uri="{BB962C8B-B14F-4D97-AF65-F5344CB8AC3E}">
        <p14:creationId xmlns:p14="http://schemas.microsoft.com/office/powerpoint/2010/main" val="663101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BB6B55E-AF6C-42D4-57CA-7F09EDE6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186D3CE-3FC3-C587-84AE-7251B7356D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Sparse vs Dense Matrices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8E8AA-135F-E2FF-396C-46BD0A7EE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7772400" cy="407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94398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6CFE93E0-B3C2-0BFA-AB5E-890093333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2B1CF9C8-25B9-C6EF-7CA7-029646AF395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355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05D26FF-08A5-378F-6E86-05F28A0F6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2EA47B0-3805-FE0E-F651-2B07FCD79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Tensors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826FF895-F994-DEF1-DDFA-A88C2DFD2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latin typeface="-apple-system"/>
              </a:rPr>
              <a:t>A Tensor is a generalization of Vectors and Matrices to higher dimensions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b="0" i="0" dirty="0">
              <a:effectLst/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BA4422E-64DB-1F9C-66FC-5694E3BEA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68" y="2755648"/>
            <a:ext cx="5277853" cy="34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2386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89F6019-E1CB-8347-D2DA-5B916D91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7955400-832B-7B68-5FAB-C2AE66AA07A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Tensors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B32A5A-8D4D-D058-F12D-78E15000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9817" y="645601"/>
            <a:ext cx="713636" cy="764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1EB4EA-D277-309D-E6ED-7B5F2276F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10" y="1583868"/>
            <a:ext cx="7222582" cy="490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13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044D03D-2B65-68A6-24BA-C144CB8B0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5036441-F126-C7D6-2C97-B706F7399C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Tensors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441DC2-8EE5-A8EE-4382-6BD32DBC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410" y="1881699"/>
            <a:ext cx="7759700" cy="4330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052235-C07A-AFDB-5AB6-910E1DA9C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1924" y="645601"/>
            <a:ext cx="801318" cy="80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556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03936081-C82E-BE93-4B4E-1D7CADE85B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530E4C00-6FB9-02E5-F667-E6F223D049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444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NumPy vs </a:t>
            </a:r>
            <a:r>
              <a:rPr lang="en-US" dirty="0" err="1"/>
              <a:t>Tensorflow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i="0" dirty="0">
                <a:effectLst/>
                <a:latin typeface="-apple-system"/>
              </a:rPr>
              <a:t>NumPy</a:t>
            </a:r>
            <a:r>
              <a:rPr lang="en-US" b="0" i="0" dirty="0">
                <a:effectLst/>
                <a:latin typeface="-apple-system"/>
              </a:rPr>
              <a:t> provides support for large multidimensional arrays (vectors), matrices and tensors.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i="0" dirty="0" err="1">
                <a:effectLst/>
                <a:latin typeface="-apple-system"/>
              </a:rPr>
              <a:t>Tensorflow</a:t>
            </a:r>
            <a:r>
              <a:rPr lang="en-US" b="0" i="0" dirty="0">
                <a:effectLst/>
                <a:latin typeface="-apple-system"/>
              </a:rPr>
              <a:t> also provides support for large multidimensional arrays (vectors), matrices and tensors. Has the ability to deploy numerical manipulations to run on CPUs, GPUs.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9C62A-584D-1788-B07B-F414AEFB4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348" y="2646023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4C20E-0DC1-2585-D57B-969209C14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72" y="5415763"/>
            <a:ext cx="1226823" cy="122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6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Linear Algebra</a:t>
            </a:r>
            <a:endParaRPr dirty="0"/>
          </a:p>
        </p:txBody>
      </p:sp>
      <p:sp>
        <p:nvSpPr>
          <p:cNvPr id="3" name="Google Shape;251;p1">
            <a:extLst>
              <a:ext uri="{FF2B5EF4-FFF2-40B4-BE49-F238E27FC236}">
                <a16:creationId xmlns:a16="http://schemas.microsoft.com/office/drawing/2014/main" id="{9A1AF635-8916-04A4-1082-00E8A2406C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0" i="0" dirty="0">
                <a:effectLst/>
                <a:latin typeface="-apple-system"/>
              </a:rPr>
              <a:t>study of vectors / multidimensional arrays and certain algebra rules to manipulate them.</a:t>
            </a:r>
            <a:endParaRPr lang="en-US" dirty="0">
              <a:latin typeface="-apple-system"/>
            </a:endParaRP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>
              <a:latin typeface="-apple-system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A2B155E-76A1-5FB1-3BEB-7094B0328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54" y="3063623"/>
            <a:ext cx="9132353" cy="318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678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33513</TotalTime>
  <Words>2203</Words>
  <Application>Microsoft Macintosh PowerPoint</Application>
  <PresentationFormat>Widescreen</PresentationFormat>
  <Paragraphs>449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Lato</vt:lpstr>
      <vt:lpstr>Cambria Math</vt:lpstr>
      <vt:lpstr>Calibri</vt:lpstr>
      <vt:lpstr>Roboto Slab</vt:lpstr>
      <vt:lpstr>Lato Light</vt:lpstr>
      <vt:lpstr>-apple-system</vt:lpstr>
      <vt:lpstr>Wingdings</vt:lpstr>
      <vt:lpstr>Arial</vt:lpstr>
      <vt:lpstr>Office Theme</vt:lpstr>
      <vt:lpstr>Module 0</vt:lpstr>
      <vt:lpstr>Matrices / Tensors</vt:lpstr>
      <vt:lpstr>Data         Vectors, Matrices, Tensors   </vt:lpstr>
      <vt:lpstr>Data         Vectors, Matrices, Tensors   </vt:lpstr>
      <vt:lpstr>Data         Vectors, Matrices, Tensors   </vt:lpstr>
      <vt:lpstr>Data         Vectors, Matrices, Tensors   </vt:lpstr>
      <vt:lpstr>Data         Vectors, Matrices, Tensors   </vt:lpstr>
      <vt:lpstr>NumPy vs Tensorflow</vt:lpstr>
      <vt:lpstr>Linear Algebra</vt:lpstr>
      <vt:lpstr>Vectors</vt:lpstr>
      <vt:lpstr>Vectors</vt:lpstr>
      <vt:lpstr>Vectors</vt:lpstr>
      <vt:lpstr>Python</vt:lpstr>
      <vt:lpstr>Vector Operations (+,-, scalar mult)</vt:lpstr>
      <vt:lpstr>Vectors</vt:lpstr>
      <vt:lpstr>Vectors</vt:lpstr>
      <vt:lpstr>Python</vt:lpstr>
      <vt:lpstr>Vectors Transpose</vt:lpstr>
      <vt:lpstr>Vectors</vt:lpstr>
      <vt:lpstr>Vectors</vt:lpstr>
      <vt:lpstr>Python</vt:lpstr>
      <vt:lpstr>The Dot Product</vt:lpstr>
      <vt:lpstr>The Dot Product</vt:lpstr>
      <vt:lpstr>The Dot Product</vt:lpstr>
      <vt:lpstr>Python</vt:lpstr>
      <vt:lpstr>Vector Norms</vt:lpstr>
      <vt:lpstr>Vector Norms</vt:lpstr>
      <vt:lpstr>Vector Norms</vt:lpstr>
      <vt:lpstr>L2 Norm</vt:lpstr>
      <vt:lpstr>L2 Norm</vt:lpstr>
      <vt:lpstr>L2 Norm</vt:lpstr>
      <vt:lpstr>L1 Norm</vt:lpstr>
      <vt:lpstr>L1 Norm</vt:lpstr>
      <vt:lpstr>L1 Norm</vt:lpstr>
      <vt:lpstr>Vector Norms</vt:lpstr>
      <vt:lpstr>Python</vt:lpstr>
      <vt:lpstr>Matrices</vt:lpstr>
      <vt:lpstr>Matrices</vt:lpstr>
      <vt:lpstr>Matrices</vt:lpstr>
      <vt:lpstr>Matrix Addition / Subtraction</vt:lpstr>
      <vt:lpstr>Matrix Addition / Subtraction</vt:lpstr>
      <vt:lpstr>Matrix Addition / Subtraction</vt:lpstr>
      <vt:lpstr>Python</vt:lpstr>
      <vt:lpstr>Matrix Multiplication</vt:lpstr>
      <vt:lpstr>Matrix Multiplication</vt:lpstr>
      <vt:lpstr>Matrix Multiplication</vt:lpstr>
      <vt:lpstr>Matrix Multiplication</vt:lpstr>
      <vt:lpstr>Matrix Multiplication</vt:lpstr>
      <vt:lpstr>Python</vt:lpstr>
      <vt:lpstr>Matrix Transpose</vt:lpstr>
      <vt:lpstr>Matrix Transpose</vt:lpstr>
      <vt:lpstr>Matrix Transpose</vt:lpstr>
      <vt:lpstr>Python</vt:lpstr>
      <vt:lpstr>Identity Matrix</vt:lpstr>
      <vt:lpstr>Identity Matrix</vt:lpstr>
      <vt:lpstr>Identity Matrix</vt:lpstr>
      <vt:lpstr>Python</vt:lpstr>
      <vt:lpstr>Linear Dependence</vt:lpstr>
      <vt:lpstr>Linear Dependence</vt:lpstr>
      <vt:lpstr>Linear Dependence</vt:lpstr>
      <vt:lpstr>Linear Dependence</vt:lpstr>
      <vt:lpstr>Linear Dependence</vt:lpstr>
      <vt:lpstr>Python</vt:lpstr>
      <vt:lpstr>Matrix Inverse</vt:lpstr>
      <vt:lpstr>Matrix Inverse</vt:lpstr>
      <vt:lpstr>Matrix Inverse</vt:lpstr>
      <vt:lpstr>Python</vt:lpstr>
      <vt:lpstr>Sparse vs Dense Matrices</vt:lpstr>
      <vt:lpstr>Sparse vs Dense Matrices</vt:lpstr>
      <vt:lpstr>Sparse vs Dense Matrices</vt:lpstr>
      <vt:lpstr>Python</vt:lpstr>
      <vt:lpstr>Tensors</vt:lpstr>
      <vt:lpstr>Tensors</vt:lpstr>
      <vt:lpstr>Tensors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147</cp:revision>
  <dcterms:modified xsi:type="dcterms:W3CDTF">2025-01-27T00:48:03Z</dcterms:modified>
</cp:coreProperties>
</file>